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Maven Pro" charset="0"/>
      <p:regular r:id="rId30"/>
      <p:bold r:id="rId31"/>
    </p:embeddedFont>
    <p:embeddedFont>
      <p:font typeface="Nunito" charset="0"/>
      <p:regular r:id="rId32"/>
      <p:bold r:id="rId33"/>
      <p:italic r:id="rId34"/>
      <p:boldItalic r:id="rId35"/>
    </p:embeddedFont>
    <p:embeddedFont>
      <p:font typeface="Lato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764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33eb8c5b5_2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233eb8c5b5_2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33eb8c5b5_28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233eb8c5b5_28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33eb8c5b5_2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33eb8c5b5_2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33eb8c5b5_2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233eb8c5b5_2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33eb8c5b5_28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33eb8c5b5_28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021187e1b63bcc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021187e1b63bcc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33eb8c5b5_28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233eb8c5b5_28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33eb8c5b5_28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33eb8c5b5_28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33eb8c5b5_2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233eb8c5b5_2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021187e1b63bcc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021187e1b63bcc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33eb8c5b5_2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33eb8c5b5_2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2336d885c0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2336d885c0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33eb8c5b5_28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33eb8c5b5_28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233eb8c5b5_28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233eb8c5b5_28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233eb8c5b5_28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233eb8c5b5_28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233eb8c5b5_28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233eb8c5b5_28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33eb8c5b5_28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233eb8c5b5_28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233eb8c5b5_28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233eb8c5b5_28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23bf7d65d3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23bf7d65d3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33eb8c5b5_29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33eb8c5b5_29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336d885c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336d885c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336d885c0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336d885c0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336d885c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336d885c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33eb8c5b5_2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33eb8c5b5_2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33eb8c5b5_2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33eb8c5b5_2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33eb8c5b5_28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33eb8c5b5_28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0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8.png"/><Relationship Id="rId5" Type="http://schemas.openxmlformats.org/officeDocument/2006/relationships/image" Target="../media/image9.jpeg"/><Relationship Id="rId10" Type="http://schemas.openxmlformats.org/officeDocument/2006/relationships/image" Target="../media/image17.png"/><Relationship Id="rId4" Type="http://schemas.openxmlformats.org/officeDocument/2006/relationships/image" Target="../media/image8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self-supervised-learning-the-dark-matter-of-intelligence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drive/1Z9Zax5hTxgp1FtwOOwOiJ6ShEFW5zf4A?usp=share_link" TargetMode="External"/><Relationship Id="rId4" Type="http://schemas.openxmlformats.org/officeDocument/2006/relationships/hyperlink" Target="https://lilianweng.github.io/posts/2019-11-10-self-supervise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647738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A1A1A"/>
                </a:solidFill>
              </a:rPr>
              <a:t>Self-Supervised Learning</a:t>
            </a:r>
            <a:endParaRPr>
              <a:solidFill>
                <a:srgbClr val="1A1A1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11">
                <a:solidFill>
                  <a:srgbClr val="980000"/>
                </a:solidFill>
              </a:rPr>
              <a:t>The Next Step Toward AI</a:t>
            </a:r>
            <a:endParaRPr sz="2411">
              <a:solidFill>
                <a:srgbClr val="980000"/>
              </a:solidFill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2571750"/>
            <a:ext cx="36411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960" b="1">
                <a:solidFill>
                  <a:srgbClr val="666666"/>
                </a:solidFill>
              </a:rPr>
              <a:t>Presented by</a:t>
            </a:r>
            <a:endParaRPr sz="96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960" b="1">
                <a:solidFill>
                  <a:srgbClr val="000000"/>
                </a:solidFill>
              </a:rPr>
              <a:t>Sonal Kumar</a:t>
            </a:r>
            <a:endParaRPr sz="206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560" b="1">
                <a:solidFill>
                  <a:srgbClr val="666666"/>
                </a:solidFill>
              </a:rPr>
              <a:t>Research Scholar, CSE, IIT Guwahati</a:t>
            </a:r>
            <a:endParaRPr sz="1560" b="1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960" b="1">
                <a:solidFill>
                  <a:srgbClr val="000000"/>
                </a:solidFill>
              </a:rPr>
              <a:t>Supervised by Prof. Arijit Sur &amp; Dr. Rashmi Dutta Baruah</a:t>
            </a:r>
            <a:endParaRPr sz="960" b="1">
              <a:solidFill>
                <a:srgbClr val="000000"/>
              </a:solidFill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675" y="21000"/>
            <a:ext cx="3027702" cy="303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00" y="3680075"/>
            <a:ext cx="968350" cy="9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72" y="3680073"/>
            <a:ext cx="2360551" cy="9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 txBox="1"/>
          <p:nvPr/>
        </p:nvSpPr>
        <p:spPr>
          <a:xfrm>
            <a:off x="5127475" y="3680075"/>
            <a:ext cx="3583500" cy="968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Nunito"/>
                <a:ea typeface="Nunito"/>
                <a:cs typeface="Nunito"/>
                <a:sym typeface="Nunito"/>
              </a:rPr>
              <a:t>Winter School 2025 @ IIT Guwahati</a:t>
            </a:r>
            <a:endParaRPr sz="13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Nunito"/>
                <a:ea typeface="Nunito"/>
                <a:cs typeface="Nunito"/>
                <a:sym typeface="Nunito"/>
              </a:rPr>
              <a:t>Supported by TIDF IITG</a:t>
            </a:r>
            <a:endParaRPr sz="13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Nunito"/>
                <a:ea typeface="Nunito"/>
                <a:cs typeface="Nunito"/>
                <a:sym typeface="Nunito"/>
              </a:rPr>
              <a:t>Organased by Multi Media Lab, IITG </a:t>
            </a:r>
            <a:endParaRPr sz="13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Training of a DL Model</a:t>
            </a:r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33267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b="1"/>
              <a:t> No Label —--------&gt; No Supervision —------------&gt; No Training</a:t>
            </a:r>
            <a:endParaRPr sz="1500" b="1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b="1"/>
          </a:p>
        </p:txBody>
      </p:sp>
      <p:sp>
        <p:nvSpPr>
          <p:cNvPr id="356" name="Google Shape;356;p22"/>
          <p:cNvSpPr txBox="1"/>
          <p:nvPr/>
        </p:nvSpPr>
        <p:spPr>
          <a:xfrm>
            <a:off x="1807750" y="1938475"/>
            <a:ext cx="6274500" cy="484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 b="1">
                <a:latin typeface="Nunito"/>
                <a:ea typeface="Nunito"/>
                <a:cs typeface="Nunito"/>
                <a:sym typeface="Nunito"/>
              </a:rPr>
              <a:t>A deep learning model needs some kind of </a:t>
            </a:r>
            <a:r>
              <a:rPr lang="en-GB" sz="13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supervision</a:t>
            </a:r>
            <a:r>
              <a:rPr lang="en-GB" sz="1300" b="1">
                <a:latin typeface="Nunito"/>
                <a:ea typeface="Nunito"/>
                <a:cs typeface="Nunito"/>
                <a:sym typeface="Nunito"/>
              </a:rPr>
              <a:t> for efficient training.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Training of a </a:t>
            </a:r>
            <a:r>
              <a:rPr lang="en-GB" u="sng"/>
              <a:t>DL Model</a:t>
            </a:r>
            <a:endParaRPr u="sng"/>
          </a:p>
        </p:txBody>
      </p:sp>
      <p:sp>
        <p:nvSpPr>
          <p:cNvPr id="362" name="Google Shape;362;p23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33267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b="1"/>
              <a:t> No Label —--------&gt; No Supervision —------------&gt; No Training</a:t>
            </a:r>
            <a:endParaRPr sz="15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363" name="Google Shape;363;p23"/>
          <p:cNvSpPr txBox="1"/>
          <p:nvPr/>
        </p:nvSpPr>
        <p:spPr>
          <a:xfrm>
            <a:off x="1793850" y="2230400"/>
            <a:ext cx="6138900" cy="531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How to train a deep learning model with unlabeled data ?</a:t>
            </a:r>
            <a:endParaRPr sz="15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64" name="Google Shape;364;p23"/>
          <p:cNvGrpSpPr/>
          <p:nvPr/>
        </p:nvGrpSpPr>
        <p:grpSpPr>
          <a:xfrm>
            <a:off x="1930225" y="3171713"/>
            <a:ext cx="2160000" cy="1440013"/>
            <a:chOff x="1930225" y="3171713"/>
            <a:chExt cx="2160000" cy="1440013"/>
          </a:xfrm>
        </p:grpSpPr>
        <p:pic>
          <p:nvPicPr>
            <p:cNvPr id="365" name="Google Shape;3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0225" y="317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0225" y="389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0225" y="317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70225" y="317171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1" name="Google Shape;371;p23"/>
          <p:cNvPicPr preferRelativeResize="0"/>
          <p:nvPr/>
        </p:nvPicPr>
        <p:blipFill rotWithShape="1">
          <a:blip r:embed="rId9">
            <a:alphaModFix/>
          </a:blip>
          <a:srcRect l="14202" t="28166" r="13886" b="14385"/>
          <a:stretch/>
        </p:blipFill>
        <p:spPr>
          <a:xfrm>
            <a:off x="5192675" y="3265525"/>
            <a:ext cx="2766176" cy="12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 txBox="1"/>
          <p:nvPr/>
        </p:nvSpPr>
        <p:spPr>
          <a:xfrm>
            <a:off x="4429550" y="3496750"/>
            <a:ext cx="5628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&amp;</a:t>
            </a:r>
            <a:endParaRPr sz="39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1930225" y="4632375"/>
            <a:ext cx="22647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unlabeled Image Dataset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5511625" y="4632375"/>
            <a:ext cx="2160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Deep Learnng Model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Training of a </a:t>
            </a:r>
            <a:r>
              <a:rPr lang="en-GB" u="sng"/>
              <a:t>DL Model</a:t>
            </a:r>
            <a:endParaRPr u="sng"/>
          </a:p>
        </p:txBody>
      </p:sp>
      <p:sp>
        <p:nvSpPr>
          <p:cNvPr id="380" name="Google Shape;380;p24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33267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b="1"/>
              <a:t> No Label —--------&gt; No Supervision —------------&gt; No Training</a:t>
            </a:r>
            <a:endParaRPr sz="15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700" b="1">
                <a:solidFill>
                  <a:srgbClr val="000000"/>
                </a:solidFill>
              </a:rPr>
              <a:t>Self-supervised Learning:</a:t>
            </a:r>
            <a:r>
              <a:rPr lang="en-GB" sz="1500" b="1">
                <a:solidFill>
                  <a:srgbClr val="000000"/>
                </a:solidFill>
              </a:rPr>
              <a:t> </a:t>
            </a:r>
            <a:r>
              <a:rPr lang="en-GB" sz="1400" b="1">
                <a:latin typeface="Lato"/>
                <a:ea typeface="Lato"/>
                <a:cs typeface="Lato"/>
                <a:sym typeface="Lato"/>
              </a:rPr>
              <a:t>An unsupervised way of training a deep learning model.</a:t>
            </a:r>
            <a:endParaRPr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381" name="Google Shape;381;p24"/>
          <p:cNvSpPr txBox="1"/>
          <p:nvPr/>
        </p:nvSpPr>
        <p:spPr>
          <a:xfrm>
            <a:off x="1793850" y="2230400"/>
            <a:ext cx="6138900" cy="531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How to train a deep learning model in unsupervised setting ?</a:t>
            </a:r>
            <a:endParaRPr sz="15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1793850" y="3621900"/>
            <a:ext cx="6138900" cy="99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Generate supervisory signal from the unlabeled dataset itself.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Supervisory signal as one of the properties of the unlabeled dataset.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Self-supervised Learning (SSL)</a:t>
            </a:r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33267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Leverages </a:t>
            </a:r>
            <a:r>
              <a:rPr lang="en-GB" sz="1500" b="1"/>
              <a:t>inductive bias</a:t>
            </a:r>
            <a:r>
              <a:rPr lang="en-GB" sz="1500"/>
              <a:t> to guide the learning process.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An example of SSL is </a:t>
            </a:r>
            <a:r>
              <a:rPr lang="en-GB" sz="1500" b="1"/>
              <a:t>Grayscal Colorization.</a:t>
            </a:r>
            <a:endParaRPr sz="15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 b="1"/>
              <a:t>Inductive biased</a:t>
            </a:r>
            <a:r>
              <a:rPr lang="en-GB" sz="1500"/>
              <a:t>:</a:t>
            </a:r>
            <a:r>
              <a:rPr lang="en-GB" sz="1500" b="1"/>
              <a:t> </a:t>
            </a:r>
            <a:r>
              <a:rPr lang="en-GB" sz="1500"/>
              <a:t>Color channels are highly correlated in RGB images, provide complementary  information about same object.</a:t>
            </a:r>
            <a:endParaRPr sz="1500"/>
          </a:p>
        </p:txBody>
      </p:sp>
      <p:sp>
        <p:nvSpPr>
          <p:cNvPr id="389" name="Google Shape;389;p25"/>
          <p:cNvSpPr txBox="1"/>
          <p:nvPr/>
        </p:nvSpPr>
        <p:spPr>
          <a:xfrm>
            <a:off x="1679250" y="2673950"/>
            <a:ext cx="6279600" cy="681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Inductive bias is an assumption or prior about the unlabeled data like color, rotation, spatial or temporal information.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Self-supervised Learning</a:t>
            </a:r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27762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b="1"/>
              <a:t>Problem Statement:</a:t>
            </a:r>
            <a:r>
              <a:rPr lang="en-GB" sz="1500"/>
              <a:t> </a:t>
            </a:r>
            <a:r>
              <a:rPr lang="en-GB" sz="1200">
                <a:solidFill>
                  <a:srgbClr val="0E101A"/>
                </a:solidFill>
              </a:rPr>
              <a:t>Given an unlabeled image dataset and a deep learning model, the aim is to learn the meaning of feature representations without labels.</a:t>
            </a:r>
            <a:r>
              <a:rPr lang="en-GB" sz="11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b="1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396" name="Google Shape;396;p26"/>
          <p:cNvGrpSpPr/>
          <p:nvPr/>
        </p:nvGrpSpPr>
        <p:grpSpPr>
          <a:xfrm>
            <a:off x="1930225" y="2485913"/>
            <a:ext cx="2160000" cy="1440013"/>
            <a:chOff x="1930225" y="3171713"/>
            <a:chExt cx="2160000" cy="1440013"/>
          </a:xfrm>
        </p:grpSpPr>
        <p:pic>
          <p:nvPicPr>
            <p:cNvPr id="397" name="Google Shape;39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0225" y="317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0225" y="389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0225" y="317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70225" y="317171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Google Shape;403;p26"/>
          <p:cNvPicPr preferRelativeResize="0"/>
          <p:nvPr/>
        </p:nvPicPr>
        <p:blipFill rotWithShape="1">
          <a:blip r:embed="rId9">
            <a:alphaModFix/>
          </a:blip>
          <a:srcRect l="14202" t="28166" r="13886" b="14385"/>
          <a:stretch/>
        </p:blipFill>
        <p:spPr>
          <a:xfrm>
            <a:off x="5192675" y="2579725"/>
            <a:ext cx="2766176" cy="12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 txBox="1"/>
          <p:nvPr/>
        </p:nvSpPr>
        <p:spPr>
          <a:xfrm>
            <a:off x="4429550" y="2810950"/>
            <a:ext cx="5628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&amp;</a:t>
            </a:r>
            <a:endParaRPr sz="39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930225" y="3946575"/>
            <a:ext cx="23742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unlabeled Image Dataset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5511625" y="3946575"/>
            <a:ext cx="2160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Deep Learning Model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1303800" y="4411825"/>
            <a:ext cx="7030500" cy="585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Feature representation of an image is a vector or feature map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that captures the essential feature or characteristic of that input image. 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0" y="1025"/>
            <a:ext cx="462024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7"/>
          <p:cNvSpPr txBox="1"/>
          <p:nvPr/>
        </p:nvSpPr>
        <p:spPr>
          <a:xfrm>
            <a:off x="4419600" y="814475"/>
            <a:ext cx="3923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[ 0.12, 0.21, 0.33, ……………………………………………..]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27"/>
          <p:cNvSpPr txBox="1"/>
          <p:nvPr/>
        </p:nvSpPr>
        <p:spPr>
          <a:xfrm>
            <a:off x="4405175" y="1061675"/>
            <a:ext cx="3923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[ 0.11, 0.22, 0.33, ……………………………………………..]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4786175" y="2814275"/>
            <a:ext cx="3923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[ 0.23, 0.12, 0.41, ……………………………………………..]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27"/>
          <p:cNvSpPr txBox="1"/>
          <p:nvPr/>
        </p:nvSpPr>
        <p:spPr>
          <a:xfrm>
            <a:off x="4252775" y="4262075"/>
            <a:ext cx="3923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[ 0.66, 0.51, 0.11, ……………………………………………..]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615800" y="4716625"/>
            <a:ext cx="8093700" cy="338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Feature representation of an image is a vector or feature map</a:t>
            </a:r>
            <a:r>
              <a:rPr lang="en-GB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that captures the essential feature or characteristic of that input image.  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Grayscale Colorization: A pretext Task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66"/>
              <a:t>(Self-supervised Training)</a:t>
            </a:r>
            <a:endParaRPr sz="2266"/>
          </a:p>
        </p:txBody>
      </p:sp>
      <p:sp>
        <p:nvSpPr>
          <p:cNvPr id="423" name="Google Shape;423;p28"/>
          <p:cNvSpPr txBox="1">
            <a:spLocks noGrp="1"/>
          </p:cNvSpPr>
          <p:nvPr>
            <p:ph type="body" idx="1"/>
          </p:nvPr>
        </p:nvSpPr>
        <p:spPr>
          <a:xfrm>
            <a:off x="1303800" y="1685250"/>
            <a:ext cx="7030500" cy="25416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Step 1:</a:t>
            </a:r>
            <a:r>
              <a:rPr lang="en-GB"/>
              <a:t> Obtain the grayscale image of each RGB image in dataset.</a:t>
            </a:r>
            <a:endParaRPr/>
          </a:p>
        </p:txBody>
      </p:sp>
      <p:grpSp>
        <p:nvGrpSpPr>
          <p:cNvPr id="424" name="Google Shape;424;p28"/>
          <p:cNvGrpSpPr/>
          <p:nvPr/>
        </p:nvGrpSpPr>
        <p:grpSpPr>
          <a:xfrm>
            <a:off x="1789500" y="2236038"/>
            <a:ext cx="2160000" cy="1440013"/>
            <a:chOff x="1930225" y="3171713"/>
            <a:chExt cx="2160000" cy="1440013"/>
          </a:xfrm>
        </p:grpSpPr>
        <p:pic>
          <p:nvPicPr>
            <p:cNvPr id="425" name="Google Shape;4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0225" y="317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0225" y="389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0225" y="317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70225" y="317171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28"/>
          <p:cNvGrpSpPr/>
          <p:nvPr/>
        </p:nvGrpSpPr>
        <p:grpSpPr>
          <a:xfrm>
            <a:off x="5740225" y="2235713"/>
            <a:ext cx="2160000" cy="1440013"/>
            <a:chOff x="1701625" y="4064513"/>
            <a:chExt cx="2160000" cy="1440013"/>
          </a:xfrm>
        </p:grpSpPr>
        <p:pic>
          <p:nvPicPr>
            <p:cNvPr id="432" name="Google Shape;432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01625" y="40645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01625" y="47845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41625" y="47845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21625" y="40645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141625" y="4064528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1625" y="4784516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p28"/>
          <p:cNvSpPr/>
          <p:nvPr/>
        </p:nvSpPr>
        <p:spPr>
          <a:xfrm>
            <a:off x="4094425" y="2580575"/>
            <a:ext cx="1500900" cy="85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unito"/>
                <a:ea typeface="Nunito"/>
                <a:cs typeface="Nunito"/>
                <a:sym typeface="Nunito"/>
              </a:rPr>
              <a:t>Image prcessing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1858775" y="3838700"/>
            <a:ext cx="2040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Color Images</a:t>
            </a:r>
            <a:endParaRPr sz="1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28"/>
          <p:cNvSpPr txBox="1"/>
          <p:nvPr/>
        </p:nvSpPr>
        <p:spPr>
          <a:xfrm>
            <a:off x="5859625" y="3838700"/>
            <a:ext cx="2040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Grayscale Images</a:t>
            </a:r>
            <a:endParaRPr sz="1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Grayscale Colorization: A pretext Task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1"/>
          </p:nvPr>
        </p:nvSpPr>
        <p:spPr>
          <a:xfrm>
            <a:off x="1303800" y="1685250"/>
            <a:ext cx="7030500" cy="26556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Step 2:</a:t>
            </a:r>
            <a:r>
              <a:rPr lang="en-GB"/>
              <a:t> Train the deep learning model to color input grayscal image.</a:t>
            </a:r>
            <a:endParaRPr/>
          </a:p>
        </p:txBody>
      </p:sp>
      <p:pic>
        <p:nvPicPr>
          <p:cNvPr id="447" name="Google Shape;4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3375" y="2348875"/>
            <a:ext cx="2515398" cy="17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325" y="2348874"/>
            <a:ext cx="4074025" cy="1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 txBox="1"/>
          <p:nvPr/>
        </p:nvSpPr>
        <p:spPr>
          <a:xfrm>
            <a:off x="1303800" y="4340850"/>
            <a:ext cx="7030500" cy="585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Pretext tasks are pre-designed tasks for networks to solve, and visual features are learned by learning objective functions of pretext tasks.</a:t>
            </a:r>
            <a:endParaRPr sz="13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Pretext Task</a:t>
            </a:r>
            <a:endParaRPr/>
          </a:p>
        </p:txBody>
      </p:sp>
      <p:sp>
        <p:nvSpPr>
          <p:cNvPr id="455" name="Google Shape;455;p30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33861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56" name="Google Shape;4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4875" y="1797950"/>
            <a:ext cx="3275174" cy="117144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0"/>
          <p:cNvSpPr txBox="1"/>
          <p:nvPr/>
        </p:nvSpPr>
        <p:spPr>
          <a:xfrm>
            <a:off x="1946463" y="3018575"/>
            <a:ext cx="22320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JIGSAW PUZZLE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650" y="1797950"/>
            <a:ext cx="3373199" cy="1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0"/>
          <p:cNvSpPr txBox="1"/>
          <p:nvPr/>
        </p:nvSpPr>
        <p:spPr>
          <a:xfrm>
            <a:off x="5422238" y="3018575"/>
            <a:ext cx="22320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RATATION PREDICTION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0" name="Google Shape;4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8875" y="3305651"/>
            <a:ext cx="2232000" cy="171119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0"/>
          <p:cNvSpPr txBox="1"/>
          <p:nvPr/>
        </p:nvSpPr>
        <p:spPr>
          <a:xfrm rot="-5400000">
            <a:off x="904075" y="3942325"/>
            <a:ext cx="14853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VIDEO FRAME ORDER PREDICTION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1950" y="3449725"/>
            <a:ext cx="3046649" cy="13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0"/>
          <p:cNvSpPr txBox="1"/>
          <p:nvPr/>
        </p:nvSpPr>
        <p:spPr>
          <a:xfrm rot="-5400000">
            <a:off x="4158125" y="3895000"/>
            <a:ext cx="1438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CONTRASTIVE LEARNING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Contrastive Learning</a:t>
            </a:r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4308300" cy="32565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0" name="Google Shape;47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675" y="2066250"/>
            <a:ext cx="1658778" cy="2249350"/>
          </a:xfrm>
          <a:prstGeom prst="rect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1" name="Google Shape;47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2739" y="2066250"/>
            <a:ext cx="1919387" cy="2249349"/>
          </a:xfrm>
          <a:prstGeom prst="rect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72" name="Google Shape;472;p31"/>
          <p:cNvCxnSpPr/>
          <p:nvPr/>
        </p:nvCxnSpPr>
        <p:spPr>
          <a:xfrm>
            <a:off x="3170504" y="3183750"/>
            <a:ext cx="287400" cy="72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3" name="Google Shape;4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2425" y="2030248"/>
            <a:ext cx="2429312" cy="25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Learning 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use Pretrained SSL Model for Downstream Tasks?</a:t>
            </a:r>
            <a:endParaRPr/>
          </a:p>
        </p:txBody>
      </p:sp>
      <p:sp>
        <p:nvSpPr>
          <p:cNvPr id="479" name="Google Shape;479;p32"/>
          <p:cNvSpPr txBox="1">
            <a:spLocks noGrp="1"/>
          </p:cNvSpPr>
          <p:nvPr>
            <p:ph type="body" idx="1"/>
          </p:nvPr>
        </p:nvSpPr>
        <p:spPr>
          <a:xfrm>
            <a:off x="1303800" y="1685250"/>
            <a:ext cx="4657800" cy="3240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Downstream tasks are computer vision applications </a:t>
            </a:r>
            <a:r>
              <a:rPr lang="en-GB"/>
              <a:t>like: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Image Classification, 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Image Clustering, 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Semantic Segmentation, 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Object Localization, etc.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These applications can </a:t>
            </a:r>
            <a:r>
              <a:rPr lang="en-GB" b="1"/>
              <a:t>greatly benefit from the pre-trained models</a:t>
            </a:r>
            <a:r>
              <a:rPr lang="en-GB"/>
              <a:t> when training data are scarce.</a:t>
            </a:r>
            <a:endParaRPr/>
          </a:p>
        </p:txBody>
      </p:sp>
      <p:pic>
        <p:nvPicPr>
          <p:cNvPr id="480" name="Google Shape;4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575" y="1685250"/>
            <a:ext cx="2298724" cy="3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2"/>
          <p:cNvSpPr txBox="1"/>
          <p:nvPr/>
        </p:nvSpPr>
        <p:spPr>
          <a:xfrm>
            <a:off x="1552700" y="1798200"/>
            <a:ext cx="4221300" cy="446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Transfer Learning</a:t>
            </a:r>
            <a:endParaRPr sz="17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20"/>
              <a:t>Image Classification &amp; Clustering as Downstream Tasks</a:t>
            </a:r>
            <a:endParaRPr sz="2020"/>
          </a:p>
        </p:txBody>
      </p:sp>
      <p:sp>
        <p:nvSpPr>
          <p:cNvPr id="487" name="Google Shape;487;p33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3348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8" name="Google Shape;48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3875" y="2061750"/>
            <a:ext cx="6240325" cy="13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3"/>
          <p:cNvSpPr txBox="1"/>
          <p:nvPr/>
        </p:nvSpPr>
        <p:spPr>
          <a:xfrm rot="-5400000">
            <a:off x="713900" y="4002550"/>
            <a:ext cx="16662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IMAGE CLASSIFICATION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33"/>
          <p:cNvSpPr txBox="1"/>
          <p:nvPr/>
        </p:nvSpPr>
        <p:spPr>
          <a:xfrm rot="-5400000">
            <a:off x="864075" y="2606888"/>
            <a:ext cx="13452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IMAGE CLUSTERING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3875" y="3514775"/>
            <a:ext cx="6240324" cy="14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End-to-end Self-supervised Training</a:t>
            </a:r>
            <a:endParaRPr/>
          </a:p>
        </p:txBody>
      </p:sp>
      <p:sp>
        <p:nvSpPr>
          <p:cNvPr id="497" name="Google Shape;497;p34"/>
          <p:cNvSpPr txBox="1">
            <a:spLocks noGrp="1"/>
          </p:cNvSpPr>
          <p:nvPr>
            <p:ph type="body" idx="1"/>
          </p:nvPr>
        </p:nvSpPr>
        <p:spPr>
          <a:xfrm>
            <a:off x="1303800" y="1685250"/>
            <a:ext cx="7030500" cy="32028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Jointly learns the parameters of a neural network and the cluster assignments of the resulting features.</a:t>
            </a:r>
            <a:endParaRPr/>
          </a:p>
        </p:txBody>
      </p:sp>
      <p:pic>
        <p:nvPicPr>
          <p:cNvPr id="498" name="Google Shape;498;p34"/>
          <p:cNvPicPr preferRelativeResize="0"/>
          <p:nvPr/>
        </p:nvPicPr>
        <p:blipFill rotWithShape="1">
          <a:blip r:embed="rId3">
            <a:alphaModFix/>
          </a:blip>
          <a:srcRect t="-4760" b="4760"/>
          <a:stretch/>
        </p:blipFill>
        <p:spPr>
          <a:xfrm>
            <a:off x="1643863" y="2340025"/>
            <a:ext cx="6350375" cy="21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Advantage of Learning with unlabeled Data</a:t>
            </a:r>
            <a:endParaRPr sz="2320"/>
          </a:p>
        </p:txBody>
      </p:sp>
      <p:sp>
        <p:nvSpPr>
          <p:cNvPr id="504" name="Google Shape;504;p35"/>
          <p:cNvSpPr txBox="1">
            <a:spLocks noGrp="1"/>
          </p:cNvSpPr>
          <p:nvPr>
            <p:ph type="body" idx="1"/>
          </p:nvPr>
        </p:nvSpPr>
        <p:spPr>
          <a:xfrm>
            <a:off x="1303800" y="1685250"/>
            <a:ext cx="7030500" cy="25416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Unlabeled data is widely available in most domains.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Removes or reduces labeling time and cost.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Leading to better generalization across various downstream tasks and domain.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Mitigate human bised introduced during labeling by learning directly from raw data.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Unlabeled data can reveal hidden patterns, clusters, or relationships in the data.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make use of both labeled and unlabeled portion of data.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Better performance on rare or Imbalanced Classes.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Improve learning across multiple modalities (e.g., text, image, audio).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Good for continual learning setup where the model adapts to new data over time.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/>
              <a:t>Real time applications of Self-supervised Models</a:t>
            </a:r>
            <a:endParaRPr sz="2220"/>
          </a:p>
        </p:txBody>
      </p:sp>
      <p:sp>
        <p:nvSpPr>
          <p:cNvPr id="510" name="Google Shape;510;p36"/>
          <p:cNvSpPr txBox="1">
            <a:spLocks noGrp="1"/>
          </p:cNvSpPr>
          <p:nvPr>
            <p:ph type="body" idx="1"/>
          </p:nvPr>
        </p:nvSpPr>
        <p:spPr>
          <a:xfrm>
            <a:off x="1303800" y="1685250"/>
            <a:ext cx="7030500" cy="25416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Conversational AI tools: </a:t>
            </a:r>
            <a:r>
              <a:rPr lang="en-GB" b="1"/>
              <a:t>ChatGPT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Personal assistants: </a:t>
            </a:r>
            <a:r>
              <a:rPr lang="en-GB" b="1"/>
              <a:t>Siri, Alexa, Google Assistant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Code auto-completion tools: </a:t>
            </a:r>
            <a:r>
              <a:rPr lang="en-GB" b="1"/>
              <a:t>GitHub Copilot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Text Summarization tools: </a:t>
            </a:r>
            <a:r>
              <a:rPr lang="en-GB" b="1"/>
              <a:t>Notion, Grammarly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Facial Recognition and Biometric Systems: </a:t>
            </a:r>
            <a:r>
              <a:rPr lang="en-GB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Apple ID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 suppression in video calls: </a:t>
            </a:r>
            <a:r>
              <a:rPr lang="en-GB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Zoom, Microsoft Teams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Delivery drones: </a:t>
            </a:r>
            <a:r>
              <a:rPr lang="en-GB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Prime Air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search tools: </a:t>
            </a:r>
            <a:r>
              <a:rPr lang="en-GB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Lens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art generation: </a:t>
            </a:r>
            <a:r>
              <a:rPr lang="en-GB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DALL-E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moderation and creation tools: </a:t>
            </a:r>
            <a:r>
              <a:rPr lang="en-GB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Canva AI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36" descr="ChatGPT Logo - Chat gpt Icon on Green Background 21059825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500" y="2205300"/>
            <a:ext cx="778706" cy="7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6" descr="Google assistant png images | PNGWi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925" y="1870450"/>
            <a:ext cx="778700" cy="73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6" descr="Github Copilot - AI Vendor Risk Profile - Credo AI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350" y="3274250"/>
            <a:ext cx="792825" cy="73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6" descr="Apple ID Explained – PALCS HelpDesk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3200" y="2304188"/>
            <a:ext cx="719975" cy="6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6" descr="Amazon Prime Air Logo PNG vector in SVG, PDF, AI, CDR forma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6926" y="3274275"/>
            <a:ext cx="778700" cy="73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521" name="Google Shape;521;p37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25416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Supervised learning is a bottleneck for building more intelligent generalist models.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SSL unlocked the true potential of artificial intelligence by learning with  raw data.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bridges the gap between </a:t>
            </a:r>
            <a:r>
              <a:rPr lang="en-GB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learning.</a:t>
            </a: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SSL is reshaping machine learning by making it more </a:t>
            </a:r>
            <a:r>
              <a:rPr lang="en-GB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efficient, scalable, and adaptable</a:t>
            </a: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1487125" y="3455125"/>
            <a:ext cx="6646500" cy="377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"Machines that learn from unlabeled data are the key to scaling intelligence in the real world."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Referances</a:t>
            </a:r>
            <a:endParaRPr/>
          </a:p>
        </p:txBody>
      </p:sp>
      <p:sp>
        <p:nvSpPr>
          <p:cNvPr id="528" name="Google Shape;528;p38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25416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Jing, L. and Tian, Y., 2020. Self-supervised visual feature learning with deep neural networks: A survey. </a:t>
            </a:r>
            <a:r>
              <a:rPr lang="en-GB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transactions on pattern analysis and machine intelligence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(11), pp.4037-4058.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Caron, M., Bojanowski, P., Joulin, A. and Douze, M., 2018. Deep clustering for unsupervised learning of visual features. In </a:t>
            </a:r>
            <a:r>
              <a:rPr lang="en-GB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European conference on computer vision (ECCV)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132-149).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-GB" sz="10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Self-supervised learning: The dark matter of intelligence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Weng, L. (2019, November 10). </a:t>
            </a:r>
            <a:r>
              <a:rPr lang="en-GB" sz="11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Self-supervised learning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-GB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https://lilianweng.github.io/posts/2019-11-10-self-supervised/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Char char="●"/>
            </a:pPr>
            <a:r>
              <a:rPr lang="en-GB" sz="1000"/>
              <a:t>Hands on  SSL: 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https://colab.research.google.com/drive/1Z9Zax5hTxgp1FtwOOwOiJ6ShEFW5zf4A?usp=share_link#scrollTo=M9jpzeHA6Hh1</a:t>
            </a:r>
            <a:r>
              <a:rPr lang="en-GB" sz="1000"/>
              <a:t>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152400" y="217575"/>
            <a:ext cx="8781300" cy="740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Research @ Self-supervised Learning</a:t>
            </a:r>
            <a:endParaRPr/>
          </a:p>
        </p:txBody>
      </p:sp>
      <p:pic>
        <p:nvPicPr>
          <p:cNvPr id="534" name="Google Shape;5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550" y="1110675"/>
            <a:ext cx="2080901" cy="1754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5" name="Google Shape;5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75" y="1110675"/>
            <a:ext cx="2356500" cy="1754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6" name="Google Shape;5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476" y="2941800"/>
            <a:ext cx="3907753" cy="193479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9"/>
          <p:cNvSpPr txBox="1"/>
          <p:nvPr/>
        </p:nvSpPr>
        <p:spPr>
          <a:xfrm rot="-5400000">
            <a:off x="-471300" y="1734300"/>
            <a:ext cx="1755000" cy="50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DatUS</a:t>
            </a:r>
            <a:endParaRPr sz="2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IEEE TRANSACTION</a:t>
            </a:r>
            <a:endParaRPr sz="1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 rot="-5400000">
            <a:off x="2759938" y="1741225"/>
            <a:ext cx="1755000" cy="49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IPCL</a:t>
            </a:r>
            <a:endParaRPr sz="2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ICASSP 2024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39"/>
          <p:cNvSpPr txBox="1"/>
          <p:nvPr/>
        </p:nvSpPr>
        <p:spPr>
          <a:xfrm rot="-5400000">
            <a:off x="-291975" y="3651450"/>
            <a:ext cx="1926900" cy="50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GraPix</a:t>
            </a:r>
            <a:endParaRPr sz="25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ICPR 2024</a:t>
            </a:r>
            <a:endParaRPr sz="11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0" name="Google Shape;54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4250" y="1110600"/>
            <a:ext cx="1080150" cy="10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9"/>
          <p:cNvSpPr txBox="1">
            <a:spLocks noGrp="1"/>
          </p:cNvSpPr>
          <p:nvPr>
            <p:ph type="title"/>
          </p:nvPr>
        </p:nvSpPr>
        <p:spPr>
          <a:xfrm>
            <a:off x="4986075" y="3485750"/>
            <a:ext cx="39078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 ?</a:t>
            </a:r>
            <a:endParaRPr/>
          </a:p>
        </p:txBody>
      </p:sp>
      <p:pic>
        <p:nvPicPr>
          <p:cNvPr id="542" name="Google Shape;54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0600" y="1122225"/>
            <a:ext cx="1056900" cy="10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9"/>
          <p:cNvSpPr txBox="1"/>
          <p:nvPr/>
        </p:nvSpPr>
        <p:spPr>
          <a:xfrm>
            <a:off x="6343250" y="2190750"/>
            <a:ext cx="10116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LinkedIn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7878525" y="2190750"/>
            <a:ext cx="10116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GitHub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Learning ?</a:t>
            </a:r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23367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In General Sense: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 sz="1100">
                <a:solidFill>
                  <a:srgbClr val="000000"/>
                </a:solidFill>
              </a:rPr>
              <a:t>The process of acquiring knowledge, skills, behaviors, or understanding through </a:t>
            </a:r>
            <a:r>
              <a:rPr lang="en-GB" sz="1100" b="1">
                <a:solidFill>
                  <a:srgbClr val="000000"/>
                </a:solidFill>
              </a:rPr>
              <a:t>experiences, study, or being taught.</a:t>
            </a:r>
            <a:endParaRPr sz="1100" b="1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perspective of artificial intelligence (AI):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process by which an AI system improves its performance on a task over time by </a:t>
            </a:r>
            <a:r>
              <a:rPr lang="en-GB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extracting patterns or knowledge from data.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1303825" y="3981975"/>
            <a:ext cx="7030500" cy="525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Can learn with or without the supervision</a:t>
            </a:r>
            <a:endParaRPr sz="2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rgbClr val="A2C4C9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Supervised Training of a CNN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0" name="Google Shape;300;p16"/>
          <p:cNvSpPr txBox="1">
            <a:spLocks noGrp="1"/>
          </p:cNvSpPr>
          <p:nvPr>
            <p:ph type="body" idx="1"/>
          </p:nvPr>
        </p:nvSpPr>
        <p:spPr>
          <a:xfrm>
            <a:off x="1303800" y="1705075"/>
            <a:ext cx="7030500" cy="30735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 b="1">
                <a:solidFill>
                  <a:srgbClr val="000000"/>
                </a:solidFill>
              </a:rPr>
              <a:t>A deep learning model needs some kind of </a:t>
            </a:r>
            <a:r>
              <a:rPr lang="en-GB" b="1">
                <a:solidFill>
                  <a:srgbClr val="FF0000"/>
                </a:solidFill>
              </a:rPr>
              <a:t>supervision</a:t>
            </a:r>
            <a:r>
              <a:rPr lang="en-GB" b="1">
                <a:solidFill>
                  <a:srgbClr val="000000"/>
                </a:solidFill>
              </a:rPr>
              <a:t> for efficient training. 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 t="18336" b="12702"/>
          <a:stretch/>
        </p:blipFill>
        <p:spPr>
          <a:xfrm>
            <a:off x="1480950" y="2135850"/>
            <a:ext cx="6676200" cy="24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/>
          <p:nvPr/>
        </p:nvSpPr>
        <p:spPr>
          <a:xfrm>
            <a:off x="2793000" y="4674575"/>
            <a:ext cx="4407600" cy="263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 = WX + B; X (Input data), Y (Labels/Annotations)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rgbClr val="A2C4C9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What is Supervision 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1"/>
          </p:nvPr>
        </p:nvSpPr>
        <p:spPr>
          <a:xfrm>
            <a:off x="1303800" y="1693025"/>
            <a:ext cx="3517500" cy="22329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20675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50"/>
              <a:buFont typeface="Arial"/>
              <a:buChar char="●"/>
            </a:pPr>
            <a:r>
              <a:rPr lang="en-GB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CLASSIFICATION:</a:t>
            </a:r>
            <a:r>
              <a:rPr lang="en-GB" sz="14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7975" algn="just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50"/>
              <a:buFont typeface="Arial"/>
              <a:buChar char="○"/>
            </a:pPr>
            <a:r>
              <a:rPr lang="en-GB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IMAGE AND CLASS LABEL PAIR</a:t>
            </a:r>
            <a:endParaRPr sz="125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Char char="●"/>
            </a:pPr>
            <a:r>
              <a:rPr lang="en-GB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SEGMENTATION: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4325" algn="just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Char char="○"/>
            </a:pPr>
            <a:r>
              <a:rPr lang="en-GB" sz="13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IMAGE AND SEGMENTATION MASK PAIR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body" idx="1"/>
          </p:nvPr>
        </p:nvSpPr>
        <p:spPr>
          <a:xfrm>
            <a:off x="4821300" y="1693025"/>
            <a:ext cx="3517500" cy="22329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8400" y="1848175"/>
            <a:ext cx="3077349" cy="18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7"/>
          <p:cNvSpPr txBox="1"/>
          <p:nvPr/>
        </p:nvSpPr>
        <p:spPr>
          <a:xfrm>
            <a:off x="1301900" y="3925925"/>
            <a:ext cx="7030500" cy="999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Nunito"/>
              <a:buChar char="●"/>
            </a:pPr>
            <a:r>
              <a:rPr lang="en-GB" sz="13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Given a task and enough labels, supervised learning can solve it really well. </a:t>
            </a:r>
            <a:endParaRPr sz="13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Nunito"/>
              <a:buChar char="●"/>
            </a:pPr>
            <a:r>
              <a:rPr lang="en-GB" sz="13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Good performance usually requires a decent amount of labeled samples.</a:t>
            </a:r>
            <a:endParaRPr sz="13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rgbClr val="A2C4C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Challenges and Limitations of Supervised Learning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7" name="Google Shape;317;p18"/>
          <p:cNvSpPr txBox="1">
            <a:spLocks noGrp="1"/>
          </p:cNvSpPr>
          <p:nvPr>
            <p:ph type="body" idx="1"/>
          </p:nvPr>
        </p:nvSpPr>
        <p:spPr>
          <a:xfrm>
            <a:off x="1303800" y="1659550"/>
            <a:ext cx="3161100" cy="26406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Annotation of large scale dataset is:</a:t>
            </a:r>
            <a:endParaRPr sz="1200">
              <a:solidFill>
                <a:srgbClr val="000000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-GB" sz="1000">
                <a:solidFill>
                  <a:srgbClr val="000000"/>
                </a:solidFill>
              </a:rPr>
              <a:t>Time consuming, 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-GB" sz="1000">
                <a:solidFill>
                  <a:srgbClr val="000000"/>
                </a:solidFill>
              </a:rPr>
              <a:t>Cost ineffective, and 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-GB" sz="1000">
                <a:solidFill>
                  <a:srgbClr val="000000"/>
                </a:solidFill>
              </a:rPr>
              <a:t>Hard to be scaled up</a:t>
            </a:r>
            <a:endParaRPr sz="10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Inflexibility in Adapting to New Data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Poor Performance in Complex or Unseen Tasks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High Dependency on Human Expertise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318" name="Google Shape;318;p18"/>
          <p:cNvSpPr txBox="1">
            <a:spLocks noGrp="1"/>
          </p:cNvSpPr>
          <p:nvPr>
            <p:ph type="body" idx="1"/>
          </p:nvPr>
        </p:nvSpPr>
        <p:spPr>
          <a:xfrm>
            <a:off x="4464900" y="1659550"/>
            <a:ext cx="3869400" cy="26406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362" y="1819662"/>
            <a:ext cx="3896475" cy="23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8"/>
          <p:cNvSpPr txBox="1"/>
          <p:nvPr/>
        </p:nvSpPr>
        <p:spPr>
          <a:xfrm>
            <a:off x="1303800" y="4209715"/>
            <a:ext cx="7030500" cy="876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GB" sz="14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Supervised learning is a bottleneck for building more intelligent generalist models that can do multiple tasks and acquire new skills without massive amounts of </a:t>
            </a:r>
            <a:r>
              <a:rPr lang="en-GB" sz="14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labeled</a:t>
            </a:r>
            <a:r>
              <a:rPr lang="en-GB" sz="14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data.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”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Yann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LeCun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Ishan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Misra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29337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Learning without the labels or human annotations.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 example: </a:t>
            </a:r>
            <a:endParaRPr/>
          </a:p>
        </p:txBody>
      </p:sp>
      <p:grpSp>
        <p:nvGrpSpPr>
          <p:cNvPr id="327" name="Google Shape;327;p19"/>
          <p:cNvGrpSpPr/>
          <p:nvPr/>
        </p:nvGrpSpPr>
        <p:grpSpPr>
          <a:xfrm>
            <a:off x="3492000" y="2420913"/>
            <a:ext cx="2160000" cy="1440013"/>
            <a:chOff x="1930225" y="3171713"/>
            <a:chExt cx="2160000" cy="1440013"/>
          </a:xfrm>
        </p:grpSpPr>
        <p:pic>
          <p:nvPicPr>
            <p:cNvPr id="328" name="Google Shape;32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0225" y="317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0225" y="38917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0225" y="317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70225" y="317171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0225" y="389171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19"/>
          <p:cNvSpPr txBox="1"/>
          <p:nvPr/>
        </p:nvSpPr>
        <p:spPr>
          <a:xfrm>
            <a:off x="3492000" y="3860925"/>
            <a:ext cx="25008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unlabeled Image Dataset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30420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Learning without the labels or human annotations.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An example is </a:t>
            </a:r>
            <a:r>
              <a:rPr lang="en-GB" b="1"/>
              <a:t> </a:t>
            </a:r>
            <a:r>
              <a:rPr lang="en-GB" b="1">
                <a:solidFill>
                  <a:srgbClr val="FF0000"/>
                </a:solidFill>
              </a:rPr>
              <a:t>K-means Clustering ( A ML Algorithm to group unlabeled data)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12" y="2322900"/>
            <a:ext cx="4579076" cy="23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</a:t>
            </a:r>
            <a:endParaRPr/>
          </a:p>
        </p:txBody>
      </p:sp>
      <p:sp>
        <p:nvSpPr>
          <p:cNvPr id="347" name="Google Shape;347;p21"/>
          <p:cNvSpPr txBox="1">
            <a:spLocks noGrp="1"/>
          </p:cNvSpPr>
          <p:nvPr>
            <p:ph type="body" idx="1"/>
          </p:nvPr>
        </p:nvSpPr>
        <p:spPr>
          <a:xfrm>
            <a:off x="1303800" y="1674075"/>
            <a:ext cx="7030500" cy="3042000"/>
          </a:xfrm>
          <a:prstGeom prst="rect">
            <a:avLst/>
          </a:prstGeom>
          <a:solidFill>
            <a:srgbClr val="CCCCC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Learning without the labels or human annotations.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An example is </a:t>
            </a:r>
            <a:r>
              <a:rPr lang="en-GB" b="1"/>
              <a:t> </a:t>
            </a:r>
            <a:r>
              <a:rPr lang="en-GB" b="1">
                <a:solidFill>
                  <a:srgbClr val="FF0000"/>
                </a:solidFill>
              </a:rPr>
              <a:t>K-means Clustering ( A ML Algorithm to group unlabeled data)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48" name="Google Shape;3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512" y="2322900"/>
            <a:ext cx="4579076" cy="23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1"/>
          <p:cNvSpPr txBox="1"/>
          <p:nvPr/>
        </p:nvSpPr>
        <p:spPr>
          <a:xfrm>
            <a:off x="1303800" y="4716075"/>
            <a:ext cx="7030500" cy="384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NOT A LEARNING METHOD</a:t>
            </a:r>
            <a:endParaRPr sz="1300"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1207</Words>
  <PresentationFormat>On-screen Show (16:9)</PresentationFormat>
  <Paragraphs>159</Paragraphs>
  <Slides>27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Maven Pro</vt:lpstr>
      <vt:lpstr>Nunito</vt:lpstr>
      <vt:lpstr>Lato</vt:lpstr>
      <vt:lpstr>Momentum</vt:lpstr>
      <vt:lpstr>Self-Supervised Learning The Next Step Toward AI</vt:lpstr>
      <vt:lpstr>What is Learning ?</vt:lpstr>
      <vt:lpstr>What is Learning ?</vt:lpstr>
      <vt:lpstr>Supervised Training of a CNN Model</vt:lpstr>
      <vt:lpstr>What is Supervision ?</vt:lpstr>
      <vt:lpstr>Challenges and Limitations of Supervised Learning</vt:lpstr>
      <vt:lpstr>Unsupervised Learning</vt:lpstr>
      <vt:lpstr>Unsupervised Learning </vt:lpstr>
      <vt:lpstr>Unsupervised Learning </vt:lpstr>
      <vt:lpstr>Unsupervised Training of a DL Model</vt:lpstr>
      <vt:lpstr>Unsupervised Training of a DL Model</vt:lpstr>
      <vt:lpstr>Unsupervised Training of a DL Model</vt:lpstr>
      <vt:lpstr>Self-supervised Learning (SSL)</vt:lpstr>
      <vt:lpstr>Self-supervised Learning</vt:lpstr>
      <vt:lpstr>Slide 15</vt:lpstr>
      <vt:lpstr>Grayscale Colorization: A pretext Task (Self-supervised Training)</vt:lpstr>
      <vt:lpstr>Grayscale Colorization: A pretext Task</vt:lpstr>
      <vt:lpstr>Pretext Task</vt:lpstr>
      <vt:lpstr>Contrastive Learning</vt:lpstr>
      <vt:lpstr>How to use Pretrained SSL Model for Downstream Tasks?</vt:lpstr>
      <vt:lpstr>Image Classification &amp; Clustering as Downstream Tasks</vt:lpstr>
      <vt:lpstr>End-to-end Self-supervised Training</vt:lpstr>
      <vt:lpstr>Advantage of Learning with unlabeled Data</vt:lpstr>
      <vt:lpstr>Real time applications of Self-supervised Models</vt:lpstr>
      <vt:lpstr>Conclusion</vt:lpstr>
      <vt:lpstr>Referances</vt:lpstr>
      <vt:lpstr>Our Research @ Self-supervised Learning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 The Next Step Toward AI</dc:title>
  <cp:lastModifiedBy>Sonal Kumar</cp:lastModifiedBy>
  <cp:revision>1</cp:revision>
  <dcterms:modified xsi:type="dcterms:W3CDTF">2025-01-09T11:05:37Z</dcterms:modified>
</cp:coreProperties>
</file>